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1625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ED"/>
    <a:srgbClr val="E1EFD9"/>
    <a:srgbClr val="FFD5D5"/>
    <a:srgbClr val="FFCDCD"/>
    <a:srgbClr val="FFC1C1"/>
    <a:srgbClr val="FFB3B3"/>
    <a:srgbClr val="FFE8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08FBC2-0FE3-40C6-98B8-E61C4F0E2D5B}" v="28" dt="2024-02-20T06:31:15.2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4660"/>
  </p:normalViewPr>
  <p:slideViewPr>
    <p:cSldViewPr snapToGrid="0">
      <p:cViewPr varScale="1">
        <p:scale>
          <a:sx n="17" d="100"/>
          <a:sy n="17" d="100"/>
        </p:scale>
        <p:origin x="16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074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44806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8732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6438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59986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7665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3435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7958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5187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1216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8862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A08C4-8405-47C1-B639-18A2432CE71D}" type="datetimeFigureOut">
              <a:rPr lang="de-CH" smtClean="0"/>
              <a:t>21.02.2024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E5753-1534-4305-A755-B709590D66C9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2204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50D40948-65E4-7CC9-F9D2-7789E593E2BB}"/>
              </a:ext>
            </a:extLst>
          </p:cNvPr>
          <p:cNvSpPr/>
          <p:nvPr/>
        </p:nvSpPr>
        <p:spPr>
          <a:xfrm>
            <a:off x="2199" y="8150913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4B2F278-DD4A-E3A7-92E5-7D37919CE4B9}"/>
              </a:ext>
            </a:extLst>
          </p:cNvPr>
          <p:cNvSpPr/>
          <p:nvPr/>
        </p:nvSpPr>
        <p:spPr>
          <a:xfrm>
            <a:off x="181" y="14913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rafik 3" descr="Ein Bild, das Blütenblatt, Entwurf, Rose, Blumendesign enthält.&#10;&#10;Automatisch generierte Beschreibung">
            <a:extLst>
              <a:ext uri="{FF2B5EF4-FFF2-40B4-BE49-F238E27FC236}">
                <a16:creationId xmlns:a16="http://schemas.microsoft.com/office/drawing/2014/main" id="{7044A270-5AAF-B227-0973-84304E50C9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" t="3359" r="44095" b="5993"/>
          <a:stretch/>
        </p:blipFill>
        <p:spPr>
          <a:xfrm>
            <a:off x="6008612" y="1778000"/>
            <a:ext cx="5874455" cy="613410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D1B1479-E4B8-225C-CB77-CA4055EB65DA}"/>
              </a:ext>
            </a:extLst>
          </p:cNvPr>
          <p:cNvSpPr txBox="1"/>
          <p:nvPr/>
        </p:nvSpPr>
        <p:spPr>
          <a:xfrm>
            <a:off x="482600" y="876300"/>
            <a:ext cx="8372035" cy="2178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Vorbereitung und Planung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      des Gesprächs</a:t>
            </a:r>
          </a:p>
        </p:txBody>
      </p:sp>
      <p:pic>
        <p:nvPicPr>
          <p:cNvPr id="6" name="Grafik 5" descr="Ein Bild, das Blütenblatt, Entwurf, Rose, Blumendesign enthält.&#10;&#10;Automatisch generierte Beschreibung">
            <a:extLst>
              <a:ext uri="{FF2B5EF4-FFF2-40B4-BE49-F238E27FC236}">
                <a16:creationId xmlns:a16="http://schemas.microsoft.com/office/drawing/2014/main" id="{AE0BDEC1-5A8B-1BBA-62B8-C612A4A09E9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39" t="5282" r="25591" b="63415"/>
          <a:stretch/>
        </p:blipFill>
        <p:spPr>
          <a:xfrm>
            <a:off x="995585" y="10259680"/>
            <a:ext cx="2485034" cy="5591327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C18C0CE9-EFB1-F609-70A0-4043F1E1B3F5}"/>
              </a:ext>
            </a:extLst>
          </p:cNvPr>
          <p:cNvSpPr txBox="1"/>
          <p:nvPr/>
        </p:nvSpPr>
        <p:spPr>
          <a:xfrm>
            <a:off x="3755756" y="11247923"/>
            <a:ext cx="7528023" cy="1036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Begrüssung und </a:t>
            </a:r>
            <a:r>
              <a:rPr lang="de-CH" sz="6000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Joining</a:t>
            </a: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E8E6435-9960-C357-780B-6FB27AF1E4FF}"/>
              </a:ext>
            </a:extLst>
          </p:cNvPr>
          <p:cNvCxnSpPr>
            <a:cxnSpLocks/>
          </p:cNvCxnSpPr>
          <p:nvPr/>
        </p:nvCxnSpPr>
        <p:spPr>
          <a:xfrm>
            <a:off x="0" y="8121650"/>
            <a:ext cx="12191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570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9B8AD9-8767-C37A-E142-A14B51A1E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C52E620A-10C0-741A-4365-064A90B09A01}"/>
              </a:ext>
            </a:extLst>
          </p:cNvPr>
          <p:cNvSpPr/>
          <p:nvPr/>
        </p:nvSpPr>
        <p:spPr>
          <a:xfrm>
            <a:off x="0" y="0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rgbClr val="FF0000"/>
                </a:solidFill>
                <a:effectLst/>
              </a:rPr>
              <a:t>Vorbereitung des Inhalts</a:t>
            </a:r>
            <a:endParaRPr lang="de-CH" sz="600" kern="1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Welche positiven Veränderungen sind seit dem letzten Zusammentreffen beobachtbar?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In welchen Bereichen gibt es positive Veränderungen bezüglich der allgemeinen Entwicklung?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In welchen Bereichen gibt es positive Veränderungen bezüglich des Lernens (Kompetenzen in Anlehnung </a:t>
            </a:r>
            <a:br>
              <a:rPr lang="de-CH" kern="100" dirty="0">
                <a:solidFill>
                  <a:schemeClr val="tx1"/>
                </a:solidFill>
                <a:effectLst/>
              </a:rPr>
            </a:br>
            <a:r>
              <a:rPr lang="de-CH" kern="100" dirty="0">
                <a:solidFill>
                  <a:schemeClr val="tx1"/>
                </a:solidFill>
                <a:effectLst/>
              </a:rPr>
              <a:t>     an den Lehrplan)?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In welchen Bereichen gibt es positive Veränderungen bezüglich der überfachlichen Kompetenzen (in </a:t>
            </a:r>
            <a:br>
              <a:rPr lang="de-CH" kern="100" dirty="0">
                <a:solidFill>
                  <a:schemeClr val="tx1"/>
                </a:solidFill>
                <a:effectLst/>
              </a:rPr>
            </a:br>
            <a:r>
              <a:rPr lang="de-CH" kern="100" dirty="0">
                <a:solidFill>
                  <a:schemeClr val="tx1"/>
                </a:solidFill>
                <a:effectLst/>
              </a:rPr>
              <a:t>     Anlehnung an den Lehrplan)?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Gibt es Themen, welche aus prognostischer Sicht angezeigt sind?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Welche Ziele verfolge ich an diesem Gespräch?</a:t>
            </a:r>
            <a:br>
              <a:rPr lang="de-CH" kern="100" dirty="0">
                <a:solidFill>
                  <a:schemeClr val="tx1"/>
                </a:solidFill>
                <a:effectLst/>
              </a:rPr>
            </a:br>
            <a:endParaRPr lang="de-CH" sz="600" kern="1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rgbClr val="FF0000"/>
                </a:solidFill>
                <a:effectLst/>
              </a:rPr>
              <a:t>Vorbereitung des Gesprächs bezüglich meiner eigenen Emotionalität</a:t>
            </a:r>
            <a:endParaRPr lang="de-CH" sz="600" kern="1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Wie «sehe» ich das Kind?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Löst das Kind in mir spezielle Gefühle aus? Lösen die Eltern in mir spezielle Gefühle aus?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Wie fühle ich mich, wenn ich an das bevorstehende Gespräch denke?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Welche Erwartungen habe ich in Bezug auf das bevorstehende Gespräch? </a:t>
            </a:r>
          </a:p>
          <a:p>
            <a:pPr marL="285750" indent="-285750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Font typeface="Wingdings" panose="05000000000000000000" pitchFamily="2" charset="2"/>
              <a:buChar char="¶"/>
            </a:pPr>
            <a:r>
              <a:rPr lang="de-CH" kern="100" dirty="0">
                <a:solidFill>
                  <a:schemeClr val="tx1"/>
                </a:solidFill>
                <a:effectLst/>
              </a:rPr>
              <a:t>Gibt es persönliche Vorsätze, welche ich in dieses Gespräch mitnehme?</a:t>
            </a:r>
            <a:endParaRPr lang="de-CH" sz="1600" kern="100" dirty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1600" i="1" kern="100" dirty="0">
                <a:solidFill>
                  <a:schemeClr val="tx1"/>
                </a:solidFill>
                <a:effectLst/>
              </a:rPr>
              <a:t>     </a:t>
            </a:r>
            <a:r>
              <a:rPr lang="de-CH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CH" i="1" kern="100" dirty="0">
                <a:solidFill>
                  <a:schemeClr val="tx1"/>
                </a:solidFill>
                <a:effectLst/>
              </a:rPr>
              <a:t>Wie möchte ich den Raum gestalten?</a:t>
            </a:r>
            <a:br>
              <a:rPr lang="de-CH" i="1" kern="100" dirty="0">
                <a:solidFill>
                  <a:schemeClr val="tx1"/>
                </a:solidFill>
                <a:effectLst/>
              </a:rPr>
            </a:br>
            <a:r>
              <a:rPr lang="de-CH" i="1" kern="100" dirty="0">
                <a:solidFill>
                  <a:schemeClr val="tx1"/>
                </a:solidFill>
                <a:effectLst/>
              </a:rPr>
              <a:t>    </a:t>
            </a:r>
            <a:r>
              <a:rPr lang="de-CH" sz="1800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CH" i="1" kern="100" dirty="0">
                <a:solidFill>
                  <a:schemeClr val="tx1"/>
                </a:solidFill>
                <a:effectLst/>
              </a:rPr>
              <a:t>Wo sitzen die Eltern, das Kind?</a:t>
            </a:r>
            <a:br>
              <a:rPr lang="de-CH" i="1" kern="100" dirty="0">
                <a:solidFill>
                  <a:schemeClr val="tx1"/>
                </a:solidFill>
                <a:effectLst/>
              </a:rPr>
            </a:br>
            <a:r>
              <a:rPr lang="de-CH" i="1" kern="100" dirty="0">
                <a:solidFill>
                  <a:schemeClr val="tx1"/>
                </a:solidFill>
                <a:effectLst/>
              </a:rPr>
              <a:t>    </a:t>
            </a:r>
            <a:r>
              <a:rPr lang="de-CH" sz="1800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CH" i="1" kern="100" dirty="0">
                <a:solidFill>
                  <a:schemeClr val="tx1"/>
                </a:solidFill>
                <a:effectLst/>
              </a:rPr>
              <a:t>Wo sitzen die Lehrpersonen, Heilpädagoge / Heilpädagogin, Logopäde / Logopädin, SSA usw.?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A555CA4-1F3F-CC26-FD71-3A811AB30F40}"/>
              </a:ext>
            </a:extLst>
          </p:cNvPr>
          <p:cNvSpPr/>
          <p:nvPr/>
        </p:nvSpPr>
        <p:spPr>
          <a:xfrm>
            <a:off x="0" y="8136000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rgbClr val="FF0000"/>
                </a:solidFill>
                <a:effectLst/>
              </a:rPr>
              <a:t>Begrüssung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Alle Beteiligten willkommen heissen (sicherstellen, dass alle Teilnehmenden wissen, wer mit am Tisch </a:t>
            </a:r>
            <a:br>
              <a:rPr lang="de-CH" kern="100" dirty="0">
                <a:solidFill>
                  <a:schemeClr val="tx1"/>
                </a:solidFill>
                <a:effectLst/>
              </a:rPr>
            </a:br>
            <a:r>
              <a:rPr lang="de-CH" kern="100" dirty="0">
                <a:solidFill>
                  <a:schemeClr val="tx1"/>
                </a:solidFill>
                <a:effectLst/>
              </a:rPr>
              <a:t>     sitzt).</a:t>
            </a:r>
            <a:br>
              <a:rPr lang="de-CH" kern="100" dirty="0">
                <a:solidFill>
                  <a:schemeClr val="tx1"/>
                </a:solidFill>
                <a:effectLst/>
              </a:rPr>
            </a:br>
            <a:endParaRPr lang="de-CH" sz="600" kern="1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rgbClr val="FF0000"/>
                </a:solidFill>
                <a:effectLst/>
              </a:rPr>
              <a:t>Joining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Mit den Gesprächsteilnehmenden «warm werden».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Gegenüber ankommen und Interesse spüren lassen.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</a:rPr>
              <a:t>            </a:t>
            </a: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CH" kern="100" dirty="0">
                <a:solidFill>
                  <a:schemeClr val="tx1"/>
                </a:solidFill>
                <a:effectLst/>
              </a:rPr>
              <a:t> Haben Sie das Zimmer gut gefunden?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</a:rPr>
              <a:t>            </a:t>
            </a: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CH" kern="100" dirty="0">
                <a:solidFill>
                  <a:schemeClr val="tx1"/>
                </a:solidFill>
                <a:effectLst/>
              </a:rPr>
              <a:t> Schön, dass es mit dem Gesprächs Termin geklappt hat!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</a:rPr>
              <a:t>            </a:t>
            </a: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CH" kern="100" dirty="0">
                <a:solidFill>
                  <a:schemeClr val="tx1"/>
                </a:solidFill>
                <a:effectLst/>
              </a:rPr>
              <a:t> Danke, dass Sie sich Zeit für dieses Gespräch nehmen.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Alle Beteiligten nehmen ihren Sitzplatz ein.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Die Zeit für das Gespräch wird kommuniziert.</a:t>
            </a:r>
            <a:endParaRPr lang="de-CH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" name="Gerader Verbinder 1">
            <a:extLst>
              <a:ext uri="{FF2B5EF4-FFF2-40B4-BE49-F238E27FC236}">
                <a16:creationId xmlns:a16="http://schemas.microsoft.com/office/drawing/2014/main" id="{010FBEC6-30BC-274C-EA83-4B3A3C47A791}"/>
              </a:ext>
            </a:extLst>
          </p:cNvPr>
          <p:cNvCxnSpPr>
            <a:cxnSpLocks/>
          </p:cNvCxnSpPr>
          <p:nvPr/>
        </p:nvCxnSpPr>
        <p:spPr>
          <a:xfrm>
            <a:off x="0" y="8121650"/>
            <a:ext cx="12191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72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50D40948-65E4-7CC9-F9D2-7789E593E2BB}"/>
              </a:ext>
            </a:extLst>
          </p:cNvPr>
          <p:cNvSpPr/>
          <p:nvPr/>
        </p:nvSpPr>
        <p:spPr>
          <a:xfrm>
            <a:off x="2199" y="8150913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4B2F278-DD4A-E3A7-92E5-7D37919CE4B9}"/>
              </a:ext>
            </a:extLst>
          </p:cNvPr>
          <p:cNvSpPr/>
          <p:nvPr/>
        </p:nvSpPr>
        <p:spPr>
          <a:xfrm>
            <a:off x="181" y="14913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E8E6435-9960-C357-780B-6FB27AF1E4FF}"/>
              </a:ext>
            </a:extLst>
          </p:cNvPr>
          <p:cNvCxnSpPr>
            <a:cxnSpLocks/>
          </p:cNvCxnSpPr>
          <p:nvPr/>
        </p:nvCxnSpPr>
        <p:spPr>
          <a:xfrm>
            <a:off x="0" y="8121650"/>
            <a:ext cx="12191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 descr="Ein Bild, das Blütenblatt, Entwurf, Rose, Blumendesign enthält.&#10;&#10;Automatisch generierte Beschreibung">
            <a:extLst>
              <a:ext uri="{FF2B5EF4-FFF2-40B4-BE49-F238E27FC236}">
                <a16:creationId xmlns:a16="http://schemas.microsoft.com/office/drawing/2014/main" id="{64D69A20-1046-EC4F-D8B9-B4DC12600A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51" t="41092" r="25796" b="31524"/>
          <a:stretch/>
        </p:blipFill>
        <p:spPr>
          <a:xfrm>
            <a:off x="9356584" y="1686562"/>
            <a:ext cx="2344470" cy="6128526"/>
          </a:xfrm>
          <a:prstGeom prst="rect">
            <a:avLst/>
          </a:prstGeom>
        </p:spPr>
      </p:pic>
      <p:pic>
        <p:nvPicPr>
          <p:cNvPr id="8" name="Grafik 7" descr="Ein Bild, das Blütenblatt, Entwurf, Rose, Blumendesign enthält.&#10;&#10;Automatisch generierte Beschreibung">
            <a:extLst>
              <a:ext uri="{FF2B5EF4-FFF2-40B4-BE49-F238E27FC236}">
                <a16:creationId xmlns:a16="http://schemas.microsoft.com/office/drawing/2014/main" id="{2CC9309B-A97A-F68D-D3DC-604117C88B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11" t="5282" r="13891" b="63415"/>
          <a:stretch/>
        </p:blipFill>
        <p:spPr>
          <a:xfrm>
            <a:off x="925231" y="9945914"/>
            <a:ext cx="2483352" cy="606175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D1B1479-E4B8-225C-CB77-CA4055EB65DA}"/>
              </a:ext>
            </a:extLst>
          </p:cNvPr>
          <p:cNvSpPr txBox="1"/>
          <p:nvPr/>
        </p:nvSpPr>
        <p:spPr>
          <a:xfrm>
            <a:off x="925231" y="4119098"/>
            <a:ext cx="8836073" cy="2178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    Anlass des Gesprächs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/>
              <a:t>und Sammlung der Themen</a:t>
            </a:r>
            <a:endParaRPr lang="de-CH" sz="6000" kern="100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18C0CE9-EFB1-F609-70A0-4043F1E1B3F5}"/>
              </a:ext>
            </a:extLst>
          </p:cNvPr>
          <p:cNvSpPr txBox="1"/>
          <p:nvPr/>
        </p:nvSpPr>
        <p:spPr>
          <a:xfrm>
            <a:off x="3919815" y="9544941"/>
            <a:ext cx="7763151" cy="2178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Diskussion der zu</a:t>
            </a:r>
          </a:p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besprechenden Themen</a:t>
            </a: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41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25C69A9-6CE0-F3A7-B019-CC0BF55EE7CC}"/>
              </a:ext>
            </a:extLst>
          </p:cNvPr>
          <p:cNvSpPr/>
          <p:nvPr/>
        </p:nvSpPr>
        <p:spPr>
          <a:xfrm>
            <a:off x="0" y="8136000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</a:t>
            </a:r>
            <a:r>
              <a:rPr lang="de-DE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 anwesende Person erhält die Möglichkeit, ihre Sichtweise zu schildern, wobei die anderen zuhören. An dieser </a:t>
            </a:r>
            <a:br>
              <a:rPr lang="de-DE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Stelle sind Fragen zentral, da sie Hintergründe und Kontext eines Problems besser verständlich machen. Wichtig ist, </a:t>
            </a:r>
            <a:br>
              <a:rPr lang="de-DE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dass den Gesprächsteilnehmenden beim Erläutern ihrer Sichtweisen Zeit gelassen wird.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positiven Feedbacks beginnen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Welche positiven Veränderungen sind seit dem letzten Zusammentreffen beobachtbar?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welchen Bereichen gibt es positive Veränderungen bezüglich der allgemeinen Entwicklung?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 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welchen Bereichen gibt es positive Veränderungen bezüglich des Lernens (Kompetenzen in Anlehnung an den 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Lehrplan)?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 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welchen Bereichen gibt es positive Veränderungen bezüglich der überfachlichen Kompetenzen (in Anlehnung an 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den Lehrplan)?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 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Gibt es Themen, welche aus prognostischer Sicht angezeigt sind?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Sichtweisen der Eltern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Welche positiven Veränderungen sind seit dem letzten Zusammentreffen beobachtbar?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welchen Situationen zeigen sich diese positiven Veränderungen? Was verändert dies für Sie? Für die Familie?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erleben Sie Ihr Kind zu Hause? Passt das Verhalten zu jenem, welches wir in der Schule oft erleben?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Auf einer Skala von 1 – 10, wie denken Sie, fühlt sich Ihr Kind in der Klasse? 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denken Sie, kommt Ihr Kind mit den schulischen Inhalten klar? Falls Ihr Mann / Ihre Frau / Ihr Kind an diesem 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Gespräch anwesend wäre, was würde er / sie / es dazu sagen?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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 erleben Sie die Zusammenarbeit mit der Schule?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7579E64-6F03-D338-054A-ECBFA5047A74}"/>
              </a:ext>
            </a:extLst>
          </p:cNvPr>
          <p:cNvSpPr/>
          <p:nvPr/>
        </p:nvSpPr>
        <p:spPr>
          <a:xfrm>
            <a:off x="0" y="0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kern="100" dirty="0">
                <a:solidFill>
                  <a:srgbClr val="FF0000"/>
                </a:solidFill>
                <a:effectLst/>
              </a:rPr>
              <a:t>Anlass für das Gespräch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</a:t>
            </a:r>
            <a:r>
              <a:rPr lang="de-DE" kern="100" dirty="0">
                <a:solidFill>
                  <a:schemeClr val="tx1"/>
                </a:solidFill>
                <a:effectLst/>
              </a:rPr>
              <a:t>Der Anlass wird für alle Beteiligten transparent gemacht (der nachfolgende Satz dient als Beispiel):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</a:t>
            </a:r>
            <a:r>
              <a:rPr lang="de-DE" kern="100" dirty="0">
                <a:solidFill>
                  <a:schemeClr val="tx1"/>
                </a:solidFill>
                <a:effectLst/>
              </a:rPr>
              <a:t>Dieses Gespräch dient als Standortbestimmung – wir möchten uns gemeinsam mit Ihnen darüber austauschen,</a:t>
            </a:r>
            <a:br>
              <a:rPr lang="de-DE" kern="100" dirty="0">
                <a:solidFill>
                  <a:schemeClr val="tx1"/>
                </a:solidFill>
                <a:effectLst/>
              </a:rPr>
            </a:br>
            <a:r>
              <a:rPr lang="de-DE" kern="100" dirty="0">
                <a:solidFill>
                  <a:schemeClr val="tx1"/>
                </a:solidFill>
                <a:effectLst/>
              </a:rPr>
              <a:t>     wie sich Ihr Kind entwickelt und welche weiteren Schritte es braucht.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kern="100" dirty="0">
                <a:solidFill>
                  <a:srgbClr val="FF0000"/>
                </a:solidFill>
                <a:effectLst/>
              </a:rPr>
              <a:t>Anliegen / Themen sammeln</a:t>
            </a:r>
          </a:p>
          <a:p>
            <a:pPr marL="285750" indent="-285750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Font typeface="Wingdings" panose="05000000000000000000" pitchFamily="2" charset="2"/>
              <a:buChar char="¶"/>
            </a:pPr>
            <a:r>
              <a:rPr lang="de-DE" kern="100" dirty="0">
                <a:solidFill>
                  <a:schemeClr val="tx1"/>
                </a:solidFill>
                <a:effectLst/>
              </a:rPr>
              <a:t>Es werden einerseits Themen gesammelt, welche besprochen werden möchten und andererseits solche, welche </a:t>
            </a:r>
            <a:br>
              <a:rPr lang="de-DE" kern="100" dirty="0">
                <a:solidFill>
                  <a:schemeClr val="tx1"/>
                </a:solidFill>
                <a:effectLst/>
              </a:rPr>
            </a:br>
            <a:r>
              <a:rPr lang="de-DE" kern="100" dirty="0">
                <a:solidFill>
                  <a:schemeClr val="tx1"/>
                </a:solidFill>
                <a:effectLst/>
              </a:rPr>
              <a:t>     vorgestellt werden (seitens der Schule).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Was soll heute hier diskutiert werden?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Was muss am Ende des Gesprächs passiert sein, damit Sie sagen können, dass es sich gelohnt hat, in die Schule 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       zu kommen?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Wir haben uns überlegt, dass wir Ihnen seitens der Schule ein paar Rückmeldungen geben zu Ressourcen und 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       verschiedenen Kompetenzen Ihres Kindes in Bezug auf das schulische Lernen.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Auch würden wir gerne mit Ihnen austauschen, wo und in welchen Bereichen es allenfalls zusätzliche Unterstützung 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       braucht, und wie wir das Kind gemeinsam unterstützen können.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kern="100" dirty="0">
                <a:solidFill>
                  <a:srgbClr val="FF0000"/>
                </a:solidFill>
                <a:effectLst/>
              </a:rPr>
              <a:t>Erwartungen der Eltern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Welche Erwartungen haben Sie an das heutige Gespräch?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Was wünschen Sie sich von diesem Austausch?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</a:t>
            </a:r>
            <a:r>
              <a:rPr lang="de-DE" kern="100" dirty="0">
                <a:solidFill>
                  <a:schemeClr val="tx1"/>
                </a:solidFill>
                <a:effectLst/>
              </a:rPr>
              <a:t>Wenn mehrere Themen anstehen, sollten diese in eine Reihenfolge gebracht werden und / oder es sollten Gefässe </a:t>
            </a:r>
            <a:br>
              <a:rPr lang="de-DE" kern="100" dirty="0">
                <a:solidFill>
                  <a:schemeClr val="tx1"/>
                </a:solidFill>
                <a:effectLst/>
              </a:rPr>
            </a:br>
            <a:r>
              <a:rPr lang="de-DE" kern="100" dirty="0">
                <a:solidFill>
                  <a:schemeClr val="tx1"/>
                </a:solidFill>
                <a:effectLst/>
              </a:rPr>
              <a:t>     definiert werden, in welchen bestimmte Themen zu einem anderen Zeitpunkt diskutiert werden können (per Telefon, </a:t>
            </a:r>
            <a:br>
              <a:rPr lang="de-DE" kern="100" dirty="0">
                <a:solidFill>
                  <a:schemeClr val="tx1"/>
                </a:solidFill>
                <a:effectLst/>
              </a:rPr>
            </a:br>
            <a:r>
              <a:rPr lang="de-DE" kern="100" dirty="0">
                <a:solidFill>
                  <a:schemeClr val="tx1"/>
                </a:solidFill>
                <a:effectLst/>
              </a:rPr>
              <a:t>     per Zoom, weiteres Gespräch usw.).</a:t>
            </a:r>
            <a:endParaRPr lang="de-CH" kern="100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1EF75392-7A73-BB0D-880F-DABF888A3A43}"/>
              </a:ext>
            </a:extLst>
          </p:cNvPr>
          <p:cNvCxnSpPr>
            <a:cxnSpLocks/>
          </p:cNvCxnSpPr>
          <p:nvPr/>
        </p:nvCxnSpPr>
        <p:spPr>
          <a:xfrm>
            <a:off x="0" y="8121650"/>
            <a:ext cx="12191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4159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50D40948-65E4-7CC9-F9D2-7789E593E2BB}"/>
              </a:ext>
            </a:extLst>
          </p:cNvPr>
          <p:cNvSpPr/>
          <p:nvPr/>
        </p:nvSpPr>
        <p:spPr>
          <a:xfrm>
            <a:off x="2199" y="8150913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4B2F278-DD4A-E3A7-92E5-7D37919CE4B9}"/>
              </a:ext>
            </a:extLst>
          </p:cNvPr>
          <p:cNvSpPr/>
          <p:nvPr/>
        </p:nvSpPr>
        <p:spPr>
          <a:xfrm>
            <a:off x="181" y="14913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E8E6435-9960-C357-780B-6FB27AF1E4FF}"/>
              </a:ext>
            </a:extLst>
          </p:cNvPr>
          <p:cNvCxnSpPr>
            <a:cxnSpLocks/>
          </p:cNvCxnSpPr>
          <p:nvPr/>
        </p:nvCxnSpPr>
        <p:spPr>
          <a:xfrm>
            <a:off x="0" y="8121650"/>
            <a:ext cx="12191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 descr="Ein Bild, das Blütenblatt, Entwurf, Rose, Blumendesign enthält.&#10;&#10;Automatisch generierte Beschreibung">
            <a:extLst>
              <a:ext uri="{FF2B5EF4-FFF2-40B4-BE49-F238E27FC236}">
                <a16:creationId xmlns:a16="http://schemas.microsoft.com/office/drawing/2014/main" id="{CF415694-7F2D-654D-C39F-998DF70022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68" t="39697" r="15212" b="31081"/>
          <a:stretch/>
        </p:blipFill>
        <p:spPr>
          <a:xfrm>
            <a:off x="8507074" y="1590115"/>
            <a:ext cx="2752956" cy="6253143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D1B1479-E4B8-225C-CB77-CA4055EB65DA}"/>
              </a:ext>
            </a:extLst>
          </p:cNvPr>
          <p:cNvSpPr txBox="1"/>
          <p:nvPr/>
        </p:nvSpPr>
        <p:spPr>
          <a:xfrm>
            <a:off x="1196290" y="1164903"/>
            <a:ext cx="7310784" cy="56038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Ziele vereinbaren,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/>
              <a:t>  Verantwortlichkeiten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/>
              <a:t>     klären </a:t>
            </a:r>
            <a:r>
              <a:rPr lang="de-CH" sz="6000" kern="100" dirty="0">
                <a:solidFill>
                  <a:schemeClr val="tx1"/>
                </a:solidFill>
                <a:effectLst/>
              </a:rPr>
              <a:t>und konkrete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/>
              <a:t>     </a:t>
            </a:r>
            <a:r>
              <a:rPr lang="de-CH" sz="6000" kern="100" dirty="0">
                <a:solidFill>
                  <a:schemeClr val="tx1"/>
                </a:solidFill>
                <a:effectLst/>
              </a:rPr>
              <a:t>Vereinbarungen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/>
              <a:t>        festhalten</a:t>
            </a:r>
            <a:endParaRPr lang="de-CH" sz="6000" kern="100" dirty="0">
              <a:solidFill>
                <a:schemeClr val="tx1"/>
              </a:solidFill>
              <a:effectLst/>
            </a:endParaRPr>
          </a:p>
        </p:txBody>
      </p:sp>
      <p:pic>
        <p:nvPicPr>
          <p:cNvPr id="6" name="Grafik 5" descr="Ein Bild, das Blütenblatt, Entwurf, Rose, Blumendesign enthält.&#10;&#10;Automatisch generierte Beschreibung">
            <a:extLst>
              <a:ext uri="{FF2B5EF4-FFF2-40B4-BE49-F238E27FC236}">
                <a16:creationId xmlns:a16="http://schemas.microsoft.com/office/drawing/2014/main" id="{CD000862-898B-783C-94D3-EC122BDEE46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37" t="5282" r="2202" b="63415"/>
          <a:stretch/>
        </p:blipFill>
        <p:spPr>
          <a:xfrm>
            <a:off x="636597" y="9839157"/>
            <a:ext cx="2772000" cy="6239088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C18C0CE9-EFB1-F609-70A0-4043F1E1B3F5}"/>
              </a:ext>
            </a:extLst>
          </p:cNvPr>
          <p:cNvSpPr txBox="1"/>
          <p:nvPr/>
        </p:nvSpPr>
        <p:spPr>
          <a:xfrm>
            <a:off x="3408597" y="11869556"/>
            <a:ext cx="7416646" cy="2178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Verlesen des Protokolls</a:t>
            </a:r>
          </a:p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Abschluss</a:t>
            </a: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019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94FD3DD-4016-E0E0-9BFA-BBE7EE04AAAA}"/>
              </a:ext>
            </a:extLst>
          </p:cNvPr>
          <p:cNvSpPr/>
          <p:nvPr/>
        </p:nvSpPr>
        <p:spPr>
          <a:xfrm>
            <a:off x="0" y="0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marL="285750" indent="-285750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Font typeface="Wingdings" panose="05000000000000000000" pitchFamily="2" charset="2"/>
              <a:buChar char="¶"/>
            </a:pPr>
            <a:r>
              <a:rPr lang="de-DE" kern="100" dirty="0">
                <a:solidFill>
                  <a:schemeClr val="tx1"/>
                </a:solidFill>
                <a:effectLst/>
              </a:rPr>
              <a:t>Mit allen Beteiligten realistische Ziele vereinbaren (gut abwägen, was wirklich realisierbar und veränderbar ist und</a:t>
            </a:r>
            <a:br>
              <a:rPr lang="de-DE" kern="100" dirty="0">
                <a:solidFill>
                  <a:schemeClr val="tx1"/>
                </a:solidFill>
                <a:effectLst/>
              </a:rPr>
            </a:br>
            <a:r>
              <a:rPr lang="de-DE" kern="100" dirty="0">
                <a:solidFill>
                  <a:schemeClr val="tx1"/>
                </a:solidFill>
                <a:effectLst/>
              </a:rPr>
              <a:t>was nicht).</a:t>
            </a:r>
            <a:endParaRPr lang="de-DE" kern="1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Font typeface="Wingdings" panose="05000000000000000000" pitchFamily="2" charset="2"/>
              <a:buChar char="¶"/>
            </a:pPr>
            <a:r>
              <a:rPr lang="de-DE" kern="100" dirty="0">
                <a:solidFill>
                  <a:schemeClr val="tx1"/>
                </a:solidFill>
                <a:effectLst/>
              </a:rPr>
              <a:t>Nächste Schritte und Verantwortlichkeiten werden definiert (wer ist für was zuständig, wer übernimmt welche</a:t>
            </a:r>
            <a:br>
              <a:rPr lang="de-DE" kern="100" dirty="0">
                <a:solidFill>
                  <a:schemeClr val="tx1"/>
                </a:solidFill>
                <a:effectLst/>
              </a:rPr>
            </a:br>
            <a:r>
              <a:rPr lang="de-DE" kern="100" dirty="0">
                <a:solidFill>
                  <a:schemeClr val="tx1"/>
                </a:solidFill>
                <a:effectLst/>
              </a:rPr>
              <a:t>Aufgabe und bis wann, zu welchem Zeitpunkt werden die Beschlüsse dieses Gesprächs evaluiert?)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 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Sie sind die Experten für Ihr Kind – was denken Sie, könnte Ihrem Kind in dieser Situation allenfalls weiterhelfen?</a:t>
            </a:r>
            <a:endParaRPr lang="de-CH" i="1" kern="1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3B71EDC-1572-3DAA-0986-D49B39BE3561}"/>
              </a:ext>
            </a:extLst>
          </p:cNvPr>
          <p:cNvSpPr/>
          <p:nvPr/>
        </p:nvSpPr>
        <p:spPr>
          <a:xfrm>
            <a:off x="0" y="8136000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 marL="285750" indent="-285750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Font typeface="Wingdings" panose="05000000000000000000" pitchFamily="2" charset="2"/>
              <a:buChar char="¶"/>
            </a:pPr>
            <a:r>
              <a:rPr lang="de-DE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Inhalt des Gesprächs wird zusammengefasst, das Protokoll wird vorgelesen (Transparenz).</a:t>
            </a:r>
            <a:endParaRPr lang="de-DE" kern="1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Font typeface="Wingdings" panose="05000000000000000000" pitchFamily="2" charset="2"/>
              <a:buChar char="¶"/>
            </a:pPr>
            <a:r>
              <a:rPr lang="de-DE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Zum Abschluss allen danken und die Anwesenheit / die gute Kooperation usw. komplimentieren.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 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Danke für das angenehme Gespräch und die wertvolle Zusammenarbeit.</a:t>
            </a:r>
            <a:b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i="1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de-DE" i="1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 </a:t>
            </a:r>
            <a:r>
              <a:rPr lang="de-DE" i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ist toll, wie sehr Sie sich für Ihr Kind einsetzen!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 </a:t>
            </a:r>
            <a:r>
              <a:rPr lang="de-DE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Ende des Gesprächs und Verabschiedung. 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1D1DA59F-34A3-81EF-A8D5-5A250621478F}"/>
              </a:ext>
            </a:extLst>
          </p:cNvPr>
          <p:cNvCxnSpPr>
            <a:cxnSpLocks/>
          </p:cNvCxnSpPr>
          <p:nvPr/>
        </p:nvCxnSpPr>
        <p:spPr>
          <a:xfrm>
            <a:off x="0" y="8121650"/>
            <a:ext cx="12191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037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94B2F278-DD4A-E3A7-92E5-7D37919CE4B9}"/>
              </a:ext>
            </a:extLst>
          </p:cNvPr>
          <p:cNvSpPr/>
          <p:nvPr/>
        </p:nvSpPr>
        <p:spPr>
          <a:xfrm>
            <a:off x="181" y="14913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endParaRPr lang="de-CH" sz="6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4E8E6435-9960-C357-780B-6FB27AF1E4FF}"/>
              </a:ext>
            </a:extLst>
          </p:cNvPr>
          <p:cNvCxnSpPr>
            <a:cxnSpLocks/>
          </p:cNvCxnSpPr>
          <p:nvPr/>
        </p:nvCxnSpPr>
        <p:spPr>
          <a:xfrm>
            <a:off x="0" y="8121650"/>
            <a:ext cx="12191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 descr="Ein Bild, das Blütenblatt, Entwurf, Rose, Blumendesign enthält.&#10;&#10;Automatisch generierte Beschreibung">
            <a:extLst>
              <a:ext uri="{FF2B5EF4-FFF2-40B4-BE49-F238E27FC236}">
                <a16:creationId xmlns:a16="http://schemas.microsoft.com/office/drawing/2014/main" id="{09BAAB46-BA6B-5718-50B4-70C72C8CD8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07" t="39697" r="3951" b="30353"/>
          <a:stretch/>
        </p:blipFill>
        <p:spPr>
          <a:xfrm>
            <a:off x="8596280" y="882447"/>
            <a:ext cx="2742280" cy="698263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D1B1479-E4B8-225C-CB77-CA4055EB65DA}"/>
              </a:ext>
            </a:extLst>
          </p:cNvPr>
          <p:cNvSpPr txBox="1"/>
          <p:nvPr/>
        </p:nvSpPr>
        <p:spPr>
          <a:xfrm>
            <a:off x="1196290" y="1774503"/>
            <a:ext cx="6857968" cy="21782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Nachbearbeitung des</a:t>
            </a:r>
          </a:p>
          <a:p>
            <a:pPr algn="ctr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sz="6000" kern="100" dirty="0">
                <a:solidFill>
                  <a:schemeClr val="tx1"/>
                </a:solidFill>
                <a:effectLst/>
              </a:rPr>
              <a:t>Gesprächs</a:t>
            </a:r>
          </a:p>
        </p:txBody>
      </p:sp>
    </p:spTree>
    <p:extLst>
      <p:ext uri="{BB962C8B-B14F-4D97-AF65-F5344CB8AC3E}">
        <p14:creationId xmlns:p14="http://schemas.microsoft.com/office/powerpoint/2010/main" val="411318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2606125-CB0D-1FBB-45CA-A19DEEF9C8F4}"/>
              </a:ext>
            </a:extLst>
          </p:cNvPr>
          <p:cNvSpPr/>
          <p:nvPr/>
        </p:nvSpPr>
        <p:spPr>
          <a:xfrm>
            <a:off x="0" y="-14514"/>
            <a:ext cx="12192000" cy="8136000"/>
          </a:xfrm>
          <a:prstGeom prst="rect">
            <a:avLst/>
          </a:prstGeom>
          <a:solidFill>
            <a:srgbClr val="FEFF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kern="100" dirty="0">
                <a:solidFill>
                  <a:srgbClr val="FF0000"/>
                </a:solidFill>
                <a:effectLst/>
              </a:rPr>
              <a:t>Reflexion des Gesprächs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</a:t>
            </a:r>
            <a:r>
              <a:rPr lang="de-DE" kern="100" dirty="0">
                <a:solidFill>
                  <a:schemeClr val="tx1"/>
                </a:solidFill>
                <a:effectLst/>
              </a:rPr>
              <a:t>Fragen, welche im Nachgang des Gesprächs genutzt werden können: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Wie ist es mir während dem Gespräch gegangen, wie habe ich mich gefühlt?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Bin ich zufrieden mit der Gesprächs Führung?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Wie könnten sich die Eltern gefühlt haben?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Konnten alle Beteiligten einbezogen werden? Kamen alle zu Wort?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Wie hat das Gespräch die Beziehung zur Familie verändert?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Inwieweit konnte ich allparteilich bleiben?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Wie zufrieden bin ich auf der Sachebene, den Vereinbarungen? 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</a:t>
            </a: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Wie zufrieden bin ich mit dem Zeitaspekt (wo hätte es weniger / mehr Zeit gebraucht?)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Was ist im Gespräch gelungen?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Was war zu viel oder was hat gefehlt? 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Was nehme ich für weitere Gespräche mit?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Gibt es Hypothesen, welche ich in das nächste Gespräch mitnehme?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</a:t>
            </a: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Wann möchte ich das nächste Gespräch einplanen? 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CH" kern="100" dirty="0">
                <a:solidFill>
                  <a:schemeClr val="tx1"/>
                </a:solidFill>
                <a:effectLst/>
                <a:sym typeface="Wingdings" panose="05000000000000000000" pitchFamily="2" charset="2"/>
              </a:rPr>
              <a:t></a:t>
            </a:r>
            <a:r>
              <a:rPr lang="de-CH" kern="100" dirty="0">
                <a:solidFill>
                  <a:schemeClr val="tx1"/>
                </a:solidFill>
                <a:effectLst/>
              </a:rPr>
              <a:t> </a:t>
            </a:r>
            <a:r>
              <a:rPr lang="de-DE" kern="100" dirty="0">
                <a:solidFill>
                  <a:schemeClr val="tx1"/>
                </a:solidFill>
                <a:effectLst/>
              </a:rPr>
              <a:t>Zur Nachbearbeitung gehört:</a:t>
            </a:r>
          </a:p>
          <a:p>
            <a:pPr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</a:pP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    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Umsetzen der getroffenen Vereinbarungen.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  </a:t>
            </a: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Fachaufgaben erledigen, Protokolle verschicken.</a:t>
            </a:r>
            <a:br>
              <a:rPr lang="de-DE" i="1" kern="100" dirty="0">
                <a:solidFill>
                  <a:schemeClr val="tx1"/>
                </a:solidFill>
                <a:effectLst/>
              </a:rPr>
            </a:br>
            <a:r>
              <a:rPr lang="de-DE" i="1" kern="100" dirty="0">
                <a:solidFill>
                  <a:schemeClr val="tx1"/>
                </a:solidFill>
                <a:effectLst/>
              </a:rPr>
              <a:t>    </a:t>
            </a:r>
            <a:r>
              <a:rPr lang="de-DE" i="1" kern="100" dirty="0">
                <a:solidFill>
                  <a:schemeClr val="tx1"/>
                </a:solidFill>
                <a:sym typeface="Wingdings" panose="05000000000000000000" pitchFamily="2" charset="2"/>
              </a:rPr>
              <a:t></a:t>
            </a:r>
            <a:r>
              <a:rPr lang="de-DE" i="1" kern="100" dirty="0">
                <a:solidFill>
                  <a:schemeClr val="tx1"/>
                </a:solidFill>
                <a:effectLst/>
              </a:rPr>
              <a:t>Zeitgefäss definieren für mögliche, weitere Diagnostik.</a:t>
            </a:r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F7864B81-6C65-DC8A-D9E1-752981DEC31B}"/>
              </a:ext>
            </a:extLst>
          </p:cNvPr>
          <p:cNvCxnSpPr>
            <a:cxnSpLocks/>
          </p:cNvCxnSpPr>
          <p:nvPr/>
        </p:nvCxnSpPr>
        <p:spPr>
          <a:xfrm>
            <a:off x="0" y="8121650"/>
            <a:ext cx="12191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311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1236</Words>
  <Application>Microsoft Office PowerPoint</Application>
  <PresentationFormat>Benutzerdefiniert</PresentationFormat>
  <Paragraphs>66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Michel Pauli</dc:creator>
  <cp:lastModifiedBy>Franziska Pauli</cp:lastModifiedBy>
  <cp:revision>10</cp:revision>
  <cp:lastPrinted>2024-02-20T06:12:55Z</cp:lastPrinted>
  <dcterms:created xsi:type="dcterms:W3CDTF">2024-02-04T18:11:22Z</dcterms:created>
  <dcterms:modified xsi:type="dcterms:W3CDTF">2024-02-21T06:58:06Z</dcterms:modified>
</cp:coreProperties>
</file>